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64" r:id="rId1"/>
  </p:sldMasterIdLst>
  <p:sldIdLst>
    <p:sldId id="256" r:id="rId2"/>
    <p:sldId id="262" r:id="rId3"/>
    <p:sldId id="257" r:id="rId4"/>
    <p:sldId id="258" r:id="rId5"/>
    <p:sldId id="259" r:id="rId6"/>
    <p:sldId id="260" r:id="rId7"/>
    <p:sldId id="261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5E5E5"/>
    <a:srgbClr val="E8E8E8"/>
    <a:srgbClr val="EBEB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345"/>
    <p:restoredTop sz="96208"/>
  </p:normalViewPr>
  <p:slideViewPr>
    <p:cSldViewPr snapToGrid="0" snapToObjects="1">
      <p:cViewPr varScale="1">
        <p:scale>
          <a:sx n="132" d="100"/>
          <a:sy n="132" d="100"/>
        </p:scale>
        <p:origin x="168" y="6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6/24/20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8316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6/24/20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57114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6/24/20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79428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6/24/20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02806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6/24/20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86188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6/24/20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37021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6/24/20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62993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6/24/20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45520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6/24/20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05668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6/24/20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46960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6/24/20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8791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smtClean="0"/>
              <a:pPr/>
              <a:t>6/24/20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8779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5" r:id="rId1"/>
    <p:sldLayoutId id="2147483866" r:id="rId2"/>
    <p:sldLayoutId id="2147483867" r:id="rId3"/>
    <p:sldLayoutId id="2147483868" r:id="rId4"/>
    <p:sldLayoutId id="2147483869" r:id="rId5"/>
    <p:sldLayoutId id="2147483870" r:id="rId6"/>
    <p:sldLayoutId id="2147483871" r:id="rId7"/>
    <p:sldLayoutId id="2147483872" r:id="rId8"/>
    <p:sldLayoutId id="2147483873" r:id="rId9"/>
    <p:sldLayoutId id="2147483874" r:id="rId10"/>
    <p:sldLayoutId id="2147483875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homeslicetoday.com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nbc.com/2020/06/17/robinhood-drives-retail-trading-renaissance-during-markets-wild-ride.html" TargetMode="External"/><Relationship Id="rId2" Type="http://schemas.openxmlformats.org/officeDocument/2006/relationships/hyperlink" Target="https://www.statista.com/statistics/184902/homeownership-rate-in-the-us-since-2003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forbes.com/sites/zackfriedman/2019/01/11/live-paycheck-to-paycheck-government-shutdown/#7e6775c44f10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orbes.com/sites/zackfriedman/2019/01/11/live-paycheck-to-paycheck-government-shutdown/#7e6775c44f10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Relationship Id="rId5" Type="http://schemas.openxmlformats.org/officeDocument/2006/relationships/hyperlink" Target="https://www.cnbc.com/2020/06/17/robinhood-drives-retail-trading-renaissance-during-markets-wild-ride.html" TargetMode="External"/><Relationship Id="rId4" Type="http://schemas.openxmlformats.org/officeDocument/2006/relationships/hyperlink" Target="https://www.statista.com/statistics/184902/homeownership-rate-in-the-us-since-2003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.png"/><Relationship Id="rId4" Type="http://schemas.openxmlformats.org/officeDocument/2006/relationships/image" Target="../media/image4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7" Type="http://schemas.openxmlformats.org/officeDocument/2006/relationships/image" Target="../media/image6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.tiff"/><Relationship Id="rId5" Type="http://schemas.openxmlformats.org/officeDocument/2006/relationships/image" Target="../media/image2.tiff"/><Relationship Id="rId4" Type="http://schemas.openxmlformats.org/officeDocument/2006/relationships/image" Target="../media/image3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5FDBD-4E78-9243-8881-FED4CAA842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9848" y="777748"/>
            <a:ext cx="7315200" cy="3255264"/>
          </a:xfrm>
          <a:ln>
            <a:noFill/>
          </a:ln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Home</a:t>
            </a:r>
            <a:r>
              <a:rPr lang="en-US" sz="8800" dirty="0">
                <a:solidFill>
                  <a:schemeClr val="accent3"/>
                </a:solidFill>
              </a:rPr>
              <a:t>/</a:t>
            </a:r>
            <a:r>
              <a:rPr lang="en-US" dirty="0">
                <a:solidFill>
                  <a:schemeClr val="bg1"/>
                </a:solidFill>
              </a:rPr>
              <a:t>Slice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42793D7-4C30-C945-8700-53A6240C7336}"/>
              </a:ext>
            </a:extLst>
          </p:cNvPr>
          <p:cNvSpPr txBox="1"/>
          <p:nvPr/>
        </p:nvSpPr>
        <p:spPr>
          <a:xfrm>
            <a:off x="1069848" y="4037146"/>
            <a:ext cx="4028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40000"/>
                    <a:lumOff val="60000"/>
                  </a:schemeClr>
                </a:solidFill>
              </a:rPr>
              <a:t>Nada, Jeff, Collins &amp; Dan</a:t>
            </a:r>
          </a:p>
        </p:txBody>
      </p:sp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C3842AE4-B05D-7D44-8267-A62993F5B9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72302" y="3122297"/>
            <a:ext cx="3095897" cy="309589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A772627-7999-5E44-AE0E-3512DB0417B1}"/>
              </a:ext>
            </a:extLst>
          </p:cNvPr>
          <p:cNvSpPr txBox="1"/>
          <p:nvPr/>
        </p:nvSpPr>
        <p:spPr>
          <a:xfrm>
            <a:off x="1069848" y="5583883"/>
            <a:ext cx="3711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www.homeslicetoday.com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56651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40B44D68-3590-6847-94AB-875DFDF04528}"/>
              </a:ext>
            </a:extLst>
          </p:cNvPr>
          <p:cNvSpPr/>
          <p:nvPr/>
        </p:nvSpPr>
        <p:spPr>
          <a:xfrm>
            <a:off x="2109459" y="257694"/>
            <a:ext cx="3208713" cy="292608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fontAlgn="base">
              <a:spcBef>
                <a:spcPts val="600"/>
              </a:spcBef>
            </a:pPr>
            <a:r>
              <a:rPr lang="en-US" sz="1600" dirty="0">
                <a:solidFill>
                  <a:schemeClr val="bg1"/>
                </a:solidFill>
              </a:rPr>
              <a:t>While at the same time, </a:t>
            </a:r>
            <a:r>
              <a:rPr lang="en-US" sz="1600" u="sng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Statista</a:t>
            </a:r>
            <a:r>
              <a:rPr lang="en-US" sz="1600" dirty="0">
                <a:solidFill>
                  <a:schemeClr val="bg1"/>
                </a:solidFill>
              </a:rPr>
              <a:t> published data highlighting the </a:t>
            </a:r>
            <a:r>
              <a:rPr lang="en-US" sz="1600" b="1" dirty="0">
                <a:solidFill>
                  <a:schemeClr val="bg1"/>
                </a:solidFill>
              </a:rPr>
              <a:t>homeownership rate in the U.S. was 65%</a:t>
            </a:r>
            <a:r>
              <a:rPr lang="en-US" sz="1600" dirty="0">
                <a:solidFill>
                  <a:schemeClr val="bg1"/>
                </a:solidFill>
              </a:rPr>
              <a:t> (in 2019).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D63E743-1AEF-7943-9D91-27F6E22F1860}"/>
              </a:ext>
            </a:extLst>
          </p:cNvPr>
          <p:cNvSpPr/>
          <p:nvPr/>
        </p:nvSpPr>
        <p:spPr>
          <a:xfrm>
            <a:off x="7363325" y="2993457"/>
            <a:ext cx="4258527" cy="378141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>
              <a:spcBef>
                <a:spcPts val="600"/>
              </a:spcBef>
            </a:pPr>
            <a:r>
              <a:rPr lang="en-US" dirty="0">
                <a:solidFill>
                  <a:schemeClr val="bg1"/>
                </a:solidFill>
              </a:rPr>
              <a:t>According to a January 2020 CNBC article, </a:t>
            </a:r>
            <a:r>
              <a:rPr lang="en-US" u="sng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Retail stock trading app Robinhood has grown from 1 million to 10 million users since 2016</a:t>
            </a:r>
            <a:r>
              <a:rPr lang="en-US" dirty="0">
                <a:solidFill>
                  <a:schemeClr val="bg1"/>
                </a:solidFill>
              </a:rPr>
              <a:t>. 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08F2EF7-050F-FC42-9EA9-0CAD4C8834D4}"/>
              </a:ext>
            </a:extLst>
          </p:cNvPr>
          <p:cNvSpPr/>
          <p:nvPr/>
        </p:nvSpPr>
        <p:spPr>
          <a:xfrm>
            <a:off x="5676492" y="257694"/>
            <a:ext cx="3208713" cy="292608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fontAlgn="base">
              <a:spcBef>
                <a:spcPts val="600"/>
              </a:spcBef>
            </a:pPr>
            <a:r>
              <a:rPr lang="en-US" sz="1600" u="sng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CareerBuilder</a:t>
            </a:r>
            <a:r>
              <a:rPr lang="en-US" sz="1600" dirty="0">
                <a:solidFill>
                  <a:schemeClr val="bg1"/>
                </a:solidFill>
              </a:rPr>
              <a:t> found that in </a:t>
            </a:r>
            <a:r>
              <a:rPr lang="en-US" sz="1600" b="1" dirty="0">
                <a:solidFill>
                  <a:schemeClr val="bg1"/>
                </a:solidFill>
              </a:rPr>
              <a:t>2019 78% of U.S. workers were living paycheck to paycheck</a:t>
            </a:r>
            <a:r>
              <a:rPr lang="en-US" sz="1600" dirty="0">
                <a:solidFill>
                  <a:schemeClr val="bg1"/>
                </a:solidFill>
              </a:rPr>
              <a:t>. 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052705-C04E-1143-8231-F822E5D482C3}"/>
              </a:ext>
            </a:extLst>
          </p:cNvPr>
          <p:cNvSpPr txBox="1"/>
          <p:nvPr/>
        </p:nvSpPr>
        <p:spPr>
          <a:xfrm>
            <a:off x="9243525" y="1489901"/>
            <a:ext cx="2261937" cy="523220"/>
          </a:xfrm>
          <a:custGeom>
            <a:avLst/>
            <a:gdLst>
              <a:gd name="connsiteX0" fmla="*/ 0 w 2261937"/>
              <a:gd name="connsiteY0" fmla="*/ 0 h 523220"/>
              <a:gd name="connsiteX1" fmla="*/ 610723 w 2261937"/>
              <a:gd name="connsiteY1" fmla="*/ 0 h 523220"/>
              <a:gd name="connsiteX2" fmla="*/ 1221446 w 2261937"/>
              <a:gd name="connsiteY2" fmla="*/ 0 h 523220"/>
              <a:gd name="connsiteX3" fmla="*/ 2261937 w 2261937"/>
              <a:gd name="connsiteY3" fmla="*/ 0 h 523220"/>
              <a:gd name="connsiteX4" fmla="*/ 2261937 w 2261937"/>
              <a:gd name="connsiteY4" fmla="*/ 523220 h 523220"/>
              <a:gd name="connsiteX5" fmla="*/ 1696453 w 2261937"/>
              <a:gd name="connsiteY5" fmla="*/ 523220 h 523220"/>
              <a:gd name="connsiteX6" fmla="*/ 1198827 w 2261937"/>
              <a:gd name="connsiteY6" fmla="*/ 523220 h 523220"/>
              <a:gd name="connsiteX7" fmla="*/ 655962 w 2261937"/>
              <a:gd name="connsiteY7" fmla="*/ 523220 h 523220"/>
              <a:gd name="connsiteX8" fmla="*/ 0 w 2261937"/>
              <a:gd name="connsiteY8" fmla="*/ 523220 h 523220"/>
              <a:gd name="connsiteX9" fmla="*/ 0 w 2261937"/>
              <a:gd name="connsiteY9" fmla="*/ 0 h 523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261937" h="523220" fill="none" extrusionOk="0">
                <a:moveTo>
                  <a:pt x="0" y="0"/>
                </a:moveTo>
                <a:cubicBezTo>
                  <a:pt x="166425" y="-2532"/>
                  <a:pt x="456284" y="27631"/>
                  <a:pt x="610723" y="0"/>
                </a:cubicBezTo>
                <a:cubicBezTo>
                  <a:pt x="765162" y="-27631"/>
                  <a:pt x="1058751" y="-19594"/>
                  <a:pt x="1221446" y="0"/>
                </a:cubicBezTo>
                <a:cubicBezTo>
                  <a:pt x="1384141" y="19594"/>
                  <a:pt x="1817793" y="9539"/>
                  <a:pt x="2261937" y="0"/>
                </a:cubicBezTo>
                <a:cubicBezTo>
                  <a:pt x="2261738" y="169823"/>
                  <a:pt x="2265137" y="283820"/>
                  <a:pt x="2261937" y="523220"/>
                </a:cubicBezTo>
                <a:cubicBezTo>
                  <a:pt x="2087038" y="542399"/>
                  <a:pt x="1967876" y="509184"/>
                  <a:pt x="1696453" y="523220"/>
                </a:cubicBezTo>
                <a:cubicBezTo>
                  <a:pt x="1425030" y="537256"/>
                  <a:pt x="1342550" y="528165"/>
                  <a:pt x="1198827" y="523220"/>
                </a:cubicBezTo>
                <a:cubicBezTo>
                  <a:pt x="1055104" y="518275"/>
                  <a:pt x="811623" y="534857"/>
                  <a:pt x="655962" y="523220"/>
                </a:cubicBezTo>
                <a:cubicBezTo>
                  <a:pt x="500301" y="511583"/>
                  <a:pt x="296861" y="542975"/>
                  <a:pt x="0" y="523220"/>
                </a:cubicBezTo>
                <a:cubicBezTo>
                  <a:pt x="-22507" y="294691"/>
                  <a:pt x="-11019" y="161599"/>
                  <a:pt x="0" y="0"/>
                </a:cubicBezTo>
                <a:close/>
              </a:path>
              <a:path w="2261937" h="523220" stroke="0" extrusionOk="0">
                <a:moveTo>
                  <a:pt x="0" y="0"/>
                </a:moveTo>
                <a:cubicBezTo>
                  <a:pt x="246527" y="-21545"/>
                  <a:pt x="256874" y="-16501"/>
                  <a:pt x="497626" y="0"/>
                </a:cubicBezTo>
                <a:cubicBezTo>
                  <a:pt x="738378" y="16501"/>
                  <a:pt x="884597" y="14933"/>
                  <a:pt x="1017872" y="0"/>
                </a:cubicBezTo>
                <a:cubicBezTo>
                  <a:pt x="1151147" y="-14933"/>
                  <a:pt x="1359768" y="-7202"/>
                  <a:pt x="1628595" y="0"/>
                </a:cubicBezTo>
                <a:cubicBezTo>
                  <a:pt x="1897422" y="7202"/>
                  <a:pt x="2109588" y="-24276"/>
                  <a:pt x="2261937" y="0"/>
                </a:cubicBezTo>
                <a:cubicBezTo>
                  <a:pt x="2281960" y="166734"/>
                  <a:pt x="2259369" y="308302"/>
                  <a:pt x="2261937" y="523220"/>
                </a:cubicBezTo>
                <a:cubicBezTo>
                  <a:pt x="2054665" y="541468"/>
                  <a:pt x="1844550" y="542312"/>
                  <a:pt x="1651214" y="523220"/>
                </a:cubicBezTo>
                <a:cubicBezTo>
                  <a:pt x="1457878" y="504128"/>
                  <a:pt x="1397493" y="540173"/>
                  <a:pt x="1153588" y="523220"/>
                </a:cubicBezTo>
                <a:cubicBezTo>
                  <a:pt x="909683" y="506267"/>
                  <a:pt x="790742" y="538671"/>
                  <a:pt x="633342" y="523220"/>
                </a:cubicBezTo>
                <a:cubicBezTo>
                  <a:pt x="475942" y="507769"/>
                  <a:pt x="228780" y="499538"/>
                  <a:pt x="0" y="523220"/>
                </a:cubicBezTo>
                <a:cubicBezTo>
                  <a:pt x="3976" y="279002"/>
                  <a:pt x="-3091" y="133607"/>
                  <a:pt x="0" y="0"/>
                </a:cubicBezTo>
                <a:close/>
              </a:path>
            </a:pathLst>
          </a:custGeom>
          <a:solidFill>
            <a:srgbClr val="E5E5E5"/>
          </a:solidFill>
          <a:ln w="28575">
            <a:noFill/>
            <a:extLst>
              <a:ext uri="{C807C97D-BFC1-408E-A445-0C87EB9F89A2}">
                <ask:lineSketchStyleProps xmlns:ask="http://schemas.microsoft.com/office/drawing/2018/sketchyshapes" sd="265021699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C00000"/>
                </a:solidFill>
              </a:rPr>
              <a:t>Homeowners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1278FD4-FEB8-C34B-A5C9-9B5B45FA856B}"/>
              </a:ext>
            </a:extLst>
          </p:cNvPr>
          <p:cNvSpPr txBox="1"/>
          <p:nvPr/>
        </p:nvSpPr>
        <p:spPr>
          <a:xfrm>
            <a:off x="4545523" y="4717713"/>
            <a:ext cx="2261937" cy="523220"/>
          </a:xfrm>
          <a:custGeom>
            <a:avLst/>
            <a:gdLst>
              <a:gd name="connsiteX0" fmla="*/ 0 w 2261937"/>
              <a:gd name="connsiteY0" fmla="*/ 0 h 523220"/>
              <a:gd name="connsiteX1" fmla="*/ 542865 w 2261937"/>
              <a:gd name="connsiteY1" fmla="*/ 0 h 523220"/>
              <a:gd name="connsiteX2" fmla="*/ 1040491 w 2261937"/>
              <a:gd name="connsiteY2" fmla="*/ 0 h 523220"/>
              <a:gd name="connsiteX3" fmla="*/ 1651214 w 2261937"/>
              <a:gd name="connsiteY3" fmla="*/ 0 h 523220"/>
              <a:gd name="connsiteX4" fmla="*/ 2261937 w 2261937"/>
              <a:gd name="connsiteY4" fmla="*/ 0 h 523220"/>
              <a:gd name="connsiteX5" fmla="*/ 2261937 w 2261937"/>
              <a:gd name="connsiteY5" fmla="*/ 523220 h 523220"/>
              <a:gd name="connsiteX6" fmla="*/ 1741691 w 2261937"/>
              <a:gd name="connsiteY6" fmla="*/ 523220 h 523220"/>
              <a:gd name="connsiteX7" fmla="*/ 1221446 w 2261937"/>
              <a:gd name="connsiteY7" fmla="*/ 523220 h 523220"/>
              <a:gd name="connsiteX8" fmla="*/ 610723 w 2261937"/>
              <a:gd name="connsiteY8" fmla="*/ 523220 h 523220"/>
              <a:gd name="connsiteX9" fmla="*/ 0 w 2261937"/>
              <a:gd name="connsiteY9" fmla="*/ 523220 h 523220"/>
              <a:gd name="connsiteX10" fmla="*/ 0 w 2261937"/>
              <a:gd name="connsiteY10" fmla="*/ 0 h 523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261937" h="523220" extrusionOk="0">
                <a:moveTo>
                  <a:pt x="0" y="0"/>
                </a:moveTo>
                <a:cubicBezTo>
                  <a:pt x="182928" y="23497"/>
                  <a:pt x="272656" y="22051"/>
                  <a:pt x="542865" y="0"/>
                </a:cubicBezTo>
                <a:cubicBezTo>
                  <a:pt x="813074" y="-22051"/>
                  <a:pt x="903349" y="3853"/>
                  <a:pt x="1040491" y="0"/>
                </a:cubicBezTo>
                <a:cubicBezTo>
                  <a:pt x="1177633" y="-3853"/>
                  <a:pt x="1458916" y="-18200"/>
                  <a:pt x="1651214" y="0"/>
                </a:cubicBezTo>
                <a:cubicBezTo>
                  <a:pt x="1843512" y="18200"/>
                  <a:pt x="2127330" y="-28376"/>
                  <a:pt x="2261937" y="0"/>
                </a:cubicBezTo>
                <a:cubicBezTo>
                  <a:pt x="2285049" y="254862"/>
                  <a:pt x="2279526" y="310615"/>
                  <a:pt x="2261937" y="523220"/>
                </a:cubicBezTo>
                <a:cubicBezTo>
                  <a:pt x="2119436" y="502328"/>
                  <a:pt x="1925038" y="527268"/>
                  <a:pt x="1741691" y="523220"/>
                </a:cubicBezTo>
                <a:cubicBezTo>
                  <a:pt x="1558344" y="519172"/>
                  <a:pt x="1349069" y="526042"/>
                  <a:pt x="1221446" y="523220"/>
                </a:cubicBezTo>
                <a:cubicBezTo>
                  <a:pt x="1093824" y="520398"/>
                  <a:pt x="795896" y="506419"/>
                  <a:pt x="610723" y="523220"/>
                </a:cubicBezTo>
                <a:cubicBezTo>
                  <a:pt x="425550" y="540021"/>
                  <a:pt x="252579" y="525272"/>
                  <a:pt x="0" y="523220"/>
                </a:cubicBezTo>
                <a:cubicBezTo>
                  <a:pt x="20967" y="296089"/>
                  <a:pt x="-10113" y="248443"/>
                  <a:pt x="0" y="0"/>
                </a:cubicBezTo>
                <a:close/>
              </a:path>
            </a:pathLst>
          </a:custGeom>
          <a:solidFill>
            <a:srgbClr val="E5E5E5"/>
          </a:solidFill>
          <a:ln w="28575">
            <a:noFill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C00000"/>
                </a:solidFill>
              </a:rPr>
              <a:t>Investors</a:t>
            </a:r>
          </a:p>
        </p:txBody>
      </p:sp>
    </p:spTree>
    <p:extLst>
      <p:ext uri="{BB962C8B-B14F-4D97-AF65-F5344CB8AC3E}">
        <p14:creationId xmlns:p14="http://schemas.microsoft.com/office/powerpoint/2010/main" val="30310413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212AEB-F2C7-FC49-9B68-245AFEE691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pic>
        <p:nvPicPr>
          <p:cNvPr id="6" name="Content Placeholder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360A96A3-66F8-DE45-89FC-988C28F334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108802" y="34725"/>
            <a:ext cx="769716" cy="769716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02332EA-606D-0A4B-9F09-77BEA7015111}"/>
              </a:ext>
            </a:extLst>
          </p:cNvPr>
          <p:cNvSpPr txBox="1"/>
          <p:nvPr/>
        </p:nvSpPr>
        <p:spPr>
          <a:xfrm>
            <a:off x="3669175" y="804441"/>
            <a:ext cx="8209343" cy="60324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Our goal is to provide seamless cash to homeowners while democratizing real estate investing. No monthly principal payments, no interest. </a:t>
            </a:r>
          </a:p>
          <a:p>
            <a:br>
              <a:rPr lang="en-US" sz="1600" dirty="0"/>
            </a:br>
            <a:r>
              <a:rPr lang="en-US" sz="1600" b="1" u="sng" dirty="0"/>
              <a:t>The Homeowner</a:t>
            </a:r>
            <a:r>
              <a:rPr lang="en-US" sz="1600" dirty="0"/>
              <a:t>:</a:t>
            </a:r>
          </a:p>
          <a:p>
            <a:pPr fontAlgn="base">
              <a:spcBef>
                <a:spcPts val="600"/>
              </a:spcBef>
            </a:pPr>
            <a:r>
              <a:rPr lang="en-US" sz="1600" dirty="0"/>
              <a:t>Even financially responsible individuals fall on hard times and need access to cash (fast), but obtaining much needed cash can be stressful, time consuming, and costly in the long-term.</a:t>
            </a:r>
          </a:p>
          <a:p>
            <a:pPr marL="742950" lvl="1" indent="-285750" fontAlgn="base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u="sng" dirty="0">
                <a:hlinkClick r:id="rId3"/>
              </a:rPr>
              <a:t>CareerBuilder</a:t>
            </a:r>
            <a:r>
              <a:rPr lang="en-US" sz="1600" dirty="0"/>
              <a:t> found that in </a:t>
            </a:r>
            <a:r>
              <a:rPr lang="en-US" sz="1600" b="1" dirty="0"/>
              <a:t>2019 78% of U.S. workers were living paycheck to paycheck</a:t>
            </a:r>
            <a:r>
              <a:rPr lang="en-US" sz="1600" dirty="0"/>
              <a:t>. </a:t>
            </a:r>
          </a:p>
          <a:p>
            <a:pPr marL="742950" lvl="1" indent="-285750" fontAlgn="base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While at the same time, </a:t>
            </a:r>
            <a:r>
              <a:rPr lang="en-US" sz="1600" u="sng" dirty="0">
                <a:hlinkClick r:id="rId4"/>
              </a:rPr>
              <a:t>Statista</a:t>
            </a:r>
            <a:r>
              <a:rPr lang="en-US" sz="1600" dirty="0"/>
              <a:t> published data highlighting the </a:t>
            </a:r>
            <a:r>
              <a:rPr lang="en-US" sz="1600" b="1" dirty="0"/>
              <a:t>homeownership rate in the U.S. was 65%</a:t>
            </a:r>
            <a:r>
              <a:rPr lang="en-US" sz="1600" dirty="0"/>
              <a:t> (in 2019).</a:t>
            </a:r>
          </a:p>
          <a:p>
            <a:br>
              <a:rPr lang="en-US" sz="1600" dirty="0"/>
            </a:br>
            <a:r>
              <a:rPr lang="en-US" sz="1600" b="1" u="sng" dirty="0"/>
              <a:t>The Investor</a:t>
            </a:r>
            <a:r>
              <a:rPr lang="en-US" sz="1600" dirty="0"/>
              <a:t>:</a:t>
            </a:r>
          </a:p>
          <a:p>
            <a:pPr marL="285750" indent="-285750" fontAlgn="base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Investing in real estate is capital intensive and often reserved for more sophisticated investment professionals.</a:t>
            </a:r>
          </a:p>
          <a:p>
            <a:pPr marL="285750" indent="-285750" fontAlgn="base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According to a January 2020 CNBC article, </a:t>
            </a:r>
            <a:r>
              <a:rPr lang="en-US" sz="1600" u="sng" dirty="0">
                <a:hlinkClick r:id="rId5"/>
              </a:rPr>
              <a:t>Retail stock trading app Robinhood has grown from 1 million to 10 million users since 2016</a:t>
            </a:r>
            <a:r>
              <a:rPr lang="en-US" sz="1600" dirty="0"/>
              <a:t>. </a:t>
            </a:r>
          </a:p>
          <a:p>
            <a:pPr marL="285750" indent="-285750" fontAlgn="base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To top things off, owning a home is expensive as lenders often require hefty down payments. </a:t>
            </a:r>
          </a:p>
          <a:p>
            <a:pPr fontAlgn="base"/>
            <a:endParaRPr lang="en-US" sz="1600" dirty="0"/>
          </a:p>
          <a:p>
            <a:pPr fontAlgn="base"/>
            <a:r>
              <a:rPr lang="en-US" sz="1600" b="1" i="1" dirty="0"/>
              <a:t>What if there was another option to get cash out of your home/diversify your investment portfolio? </a:t>
            </a:r>
          </a:p>
          <a:p>
            <a:pPr fontAlgn="base"/>
            <a:r>
              <a:rPr lang="en-US" sz="1600" b="1" dirty="0">
                <a:solidFill>
                  <a:schemeClr val="accent6"/>
                </a:solidFill>
              </a:rPr>
              <a:t>…Welcome to </a:t>
            </a:r>
            <a:r>
              <a:rPr lang="en-US" sz="1600" b="1" dirty="0" err="1">
                <a:solidFill>
                  <a:schemeClr val="accent6"/>
                </a:solidFill>
              </a:rPr>
              <a:t>HomeSlice</a:t>
            </a:r>
            <a:r>
              <a:rPr lang="en-US" sz="1600" b="1" dirty="0">
                <a:solidFill>
                  <a:schemeClr val="accent6"/>
                </a:solidFill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4462444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EA5B15-8268-AE4B-B1AC-39B4A523C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936596-8910-2E48-9852-BFBD5326E7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7600" y="868680"/>
            <a:ext cx="8220918" cy="324033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Python (incl. Pandas, Flask, </a:t>
            </a:r>
            <a:r>
              <a:rPr lang="en-US" dirty="0" err="1"/>
              <a:t>ZillowAPI</a:t>
            </a:r>
            <a:r>
              <a:rPr lang="en-US" dirty="0"/>
              <a:t>, </a:t>
            </a:r>
            <a:r>
              <a:rPr lang="en-US" dirty="0" err="1"/>
              <a:t>SQLAlchemy</a:t>
            </a:r>
            <a:r>
              <a:rPr lang="en-US" dirty="0"/>
              <a:t>, </a:t>
            </a:r>
            <a:r>
              <a:rPr lang="en-US" dirty="0" err="1"/>
              <a:t>scikit</a:t>
            </a:r>
            <a:r>
              <a:rPr lang="en-US" dirty="0"/>
              <a:t>-learn and more)</a:t>
            </a:r>
          </a:p>
          <a:p>
            <a:r>
              <a:rPr lang="en-US" dirty="0"/>
              <a:t>JavaScript</a:t>
            </a:r>
          </a:p>
          <a:p>
            <a:r>
              <a:rPr lang="en-US" dirty="0"/>
              <a:t>SQL</a:t>
            </a:r>
          </a:p>
          <a:p>
            <a:r>
              <a:rPr lang="en-US" dirty="0"/>
              <a:t>AWS RDS</a:t>
            </a:r>
          </a:p>
          <a:p>
            <a:r>
              <a:rPr lang="en-US" dirty="0" err="1"/>
              <a:t>PgAdmin</a:t>
            </a:r>
            <a:r>
              <a:rPr lang="en-US" dirty="0"/>
              <a:t> Database</a:t>
            </a:r>
          </a:p>
          <a:p>
            <a:r>
              <a:rPr lang="en-US" dirty="0"/>
              <a:t>HTML/CSS (incl. Bootstrap)</a:t>
            </a:r>
          </a:p>
          <a:p>
            <a:r>
              <a:rPr lang="en-US" dirty="0"/>
              <a:t>Tableau</a:t>
            </a:r>
          </a:p>
          <a:p>
            <a:r>
              <a:rPr lang="en-US" dirty="0"/>
              <a:t>Heroku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B39587-1BEA-C24A-BFA4-13289FAA79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0702" y="4419811"/>
            <a:ext cx="2081627" cy="124550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2DA88FF-176A-B94B-83FF-515C3A4E47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5201" y="4419811"/>
            <a:ext cx="1677879" cy="16713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74BF9A8-44CC-A34A-A6A8-B3EC2EAA4D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4793" y="4419811"/>
            <a:ext cx="1620049" cy="1671351"/>
          </a:xfrm>
          <a:prstGeom prst="rect">
            <a:avLst/>
          </a:prstGeom>
        </p:spPr>
      </p:pic>
      <p:pic>
        <p:nvPicPr>
          <p:cNvPr id="10" name="Content Placeholder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118B545B-7C10-B24E-877E-C40BC1401C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08802" y="34725"/>
            <a:ext cx="769716" cy="769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2497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179E6-962F-3145-B79A-94885C5127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032" y="901700"/>
            <a:ext cx="2834640" cy="722395"/>
          </a:xfrm>
        </p:spPr>
        <p:txBody>
          <a:bodyPr/>
          <a:lstStyle/>
          <a:p>
            <a:r>
              <a:rPr lang="en-US" dirty="0"/>
              <a:t>Data Flow</a:t>
            </a:r>
          </a:p>
        </p:txBody>
      </p:sp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A25AE67E-0133-C446-BA36-D0B01C6D8A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2735" y="2105235"/>
            <a:ext cx="1837507" cy="1837507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37FC8A6-B0B5-6644-B573-7F8F599DBD89}"/>
              </a:ext>
            </a:extLst>
          </p:cNvPr>
          <p:cNvCxnSpPr>
            <a:cxnSpLocks/>
          </p:cNvCxnSpPr>
          <p:nvPr/>
        </p:nvCxnSpPr>
        <p:spPr>
          <a:xfrm flipV="1">
            <a:off x="6430198" y="2868958"/>
            <a:ext cx="783402" cy="463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9D143CD-7C03-D245-837B-97E95A13AEA1}"/>
              </a:ext>
            </a:extLst>
          </p:cNvPr>
          <p:cNvCxnSpPr>
            <a:cxnSpLocks/>
          </p:cNvCxnSpPr>
          <p:nvPr/>
        </p:nvCxnSpPr>
        <p:spPr>
          <a:xfrm>
            <a:off x="3894669" y="3469338"/>
            <a:ext cx="59266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C628BD07-B365-F741-88F7-4BECE9779D6F}"/>
              </a:ext>
            </a:extLst>
          </p:cNvPr>
          <p:cNvSpPr/>
          <p:nvPr/>
        </p:nvSpPr>
        <p:spPr>
          <a:xfrm>
            <a:off x="2688743" y="3266625"/>
            <a:ext cx="1085400" cy="40542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Address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B7958A9-3D81-864F-8ADB-B9129B170590}"/>
              </a:ext>
            </a:extLst>
          </p:cNvPr>
          <p:cNvCxnSpPr>
            <a:cxnSpLocks/>
          </p:cNvCxnSpPr>
          <p:nvPr/>
        </p:nvCxnSpPr>
        <p:spPr>
          <a:xfrm flipH="1">
            <a:off x="6493936" y="3109899"/>
            <a:ext cx="71966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F748695E-A9D9-2D44-BC29-E5992D5E74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1374" y="197555"/>
            <a:ext cx="1080126" cy="1521177"/>
          </a:xfrm>
          <a:prstGeom prst="rect">
            <a:avLst/>
          </a:prstGeom>
        </p:spPr>
      </p:pic>
      <p:sp>
        <p:nvSpPr>
          <p:cNvPr id="27" name="Can 26">
            <a:extLst>
              <a:ext uri="{FF2B5EF4-FFF2-40B4-BE49-F238E27FC236}">
                <a16:creationId xmlns:a16="http://schemas.microsoft.com/office/drawing/2014/main" id="{5685DA5E-D782-224C-80E6-94206E125193}"/>
              </a:ext>
            </a:extLst>
          </p:cNvPr>
          <p:cNvSpPr/>
          <p:nvPr/>
        </p:nvSpPr>
        <p:spPr>
          <a:xfrm>
            <a:off x="10331375" y="4428068"/>
            <a:ext cx="1368180" cy="159956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1A104D4-AB21-7347-AE5C-A2006777F2A9}"/>
              </a:ext>
            </a:extLst>
          </p:cNvPr>
          <p:cNvCxnSpPr>
            <a:cxnSpLocks/>
          </p:cNvCxnSpPr>
          <p:nvPr/>
        </p:nvCxnSpPr>
        <p:spPr>
          <a:xfrm>
            <a:off x="8919865" y="4947796"/>
            <a:ext cx="991537" cy="304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8E121CA0-29D9-DF44-BEE9-43110611DA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7012" y="2354261"/>
            <a:ext cx="1033415" cy="1029394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26CEE87C-B4D1-E545-A9EB-F0652B7E67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26328" y="5125963"/>
            <a:ext cx="778274" cy="465667"/>
          </a:xfrm>
          <a:prstGeom prst="rect">
            <a:avLst/>
          </a:prstGeom>
        </p:spPr>
      </p:pic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79C0D25D-0122-3944-AD47-C4D567C5403B}"/>
              </a:ext>
            </a:extLst>
          </p:cNvPr>
          <p:cNvCxnSpPr>
            <a:cxnSpLocks/>
          </p:cNvCxnSpPr>
          <p:nvPr/>
        </p:nvCxnSpPr>
        <p:spPr>
          <a:xfrm flipH="1">
            <a:off x="8919865" y="4718740"/>
            <a:ext cx="104045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>
            <a:extLst>
              <a:ext uri="{FF2B5EF4-FFF2-40B4-BE49-F238E27FC236}">
                <a16:creationId xmlns:a16="http://schemas.microsoft.com/office/drawing/2014/main" id="{09017788-51B9-5D48-9EE3-0437328C86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20860" y="4133439"/>
            <a:ext cx="1127847" cy="1163562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9915278C-6B24-9143-9590-83FCDD9B90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5828" y="2790594"/>
            <a:ext cx="1274322" cy="1274322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5D65C46E-2502-C844-B29B-8FC0547A3372}"/>
              </a:ext>
            </a:extLst>
          </p:cNvPr>
          <p:cNvSpPr txBox="1"/>
          <p:nvPr/>
        </p:nvSpPr>
        <p:spPr>
          <a:xfrm>
            <a:off x="1237946" y="2371983"/>
            <a:ext cx="855134" cy="369332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User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71E607A6-98D1-C14C-B380-0058E677EEA2}"/>
              </a:ext>
            </a:extLst>
          </p:cNvPr>
          <p:cNvCxnSpPr>
            <a:cxnSpLocks/>
          </p:cNvCxnSpPr>
          <p:nvPr/>
        </p:nvCxnSpPr>
        <p:spPr>
          <a:xfrm>
            <a:off x="2049272" y="3465855"/>
            <a:ext cx="52405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0BEE57F6-FC8E-CB4F-AFBB-92B605EE40D3}"/>
              </a:ext>
            </a:extLst>
          </p:cNvPr>
          <p:cNvSpPr/>
          <p:nvPr/>
        </p:nvSpPr>
        <p:spPr>
          <a:xfrm>
            <a:off x="3710644" y="5041816"/>
            <a:ext cx="1447518" cy="520377"/>
          </a:xfrm>
          <a:prstGeom prst="roundRect">
            <a:avLst/>
          </a:prstGeom>
          <a:solidFill>
            <a:schemeClr val="accent3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Home Value</a:t>
            </a: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C17AD2BC-0451-864E-807C-CC13549F1243}"/>
              </a:ext>
            </a:extLst>
          </p:cNvPr>
          <p:cNvSpPr/>
          <p:nvPr/>
        </p:nvSpPr>
        <p:spPr>
          <a:xfrm>
            <a:off x="5365703" y="5041816"/>
            <a:ext cx="1447518" cy="520377"/>
          </a:xfrm>
          <a:prstGeom prst="roundRect">
            <a:avLst/>
          </a:prstGeom>
          <a:solidFill>
            <a:schemeClr val="accent3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Cash Offer</a:t>
            </a:r>
          </a:p>
        </p:txBody>
      </p:sp>
      <p:cxnSp>
        <p:nvCxnSpPr>
          <p:cNvPr id="10" name="Elbow Connector 9">
            <a:extLst>
              <a:ext uri="{FF2B5EF4-FFF2-40B4-BE49-F238E27FC236}">
                <a16:creationId xmlns:a16="http://schemas.microsoft.com/office/drawing/2014/main" id="{FF146939-8C5E-8949-AA3C-F28A2D6D9150}"/>
              </a:ext>
            </a:extLst>
          </p:cNvPr>
          <p:cNvCxnSpPr>
            <a:cxnSpLocks/>
          </p:cNvCxnSpPr>
          <p:nvPr/>
        </p:nvCxnSpPr>
        <p:spPr>
          <a:xfrm rot="5400000">
            <a:off x="4399736" y="3954143"/>
            <a:ext cx="1119356" cy="893357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349F13FB-42F3-3748-BB6A-C867DEA06D64}"/>
              </a:ext>
            </a:extLst>
          </p:cNvPr>
          <p:cNvCxnSpPr>
            <a:cxnSpLocks/>
          </p:cNvCxnSpPr>
          <p:nvPr/>
        </p:nvCxnSpPr>
        <p:spPr>
          <a:xfrm rot="16200000" flipH="1">
            <a:off x="5153267" y="4081262"/>
            <a:ext cx="1119355" cy="613711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7EEBC8A4-C7F3-374F-9BDF-C881D4CD6D13}"/>
              </a:ext>
            </a:extLst>
          </p:cNvPr>
          <p:cNvCxnSpPr>
            <a:cxnSpLocks/>
          </p:cNvCxnSpPr>
          <p:nvPr/>
        </p:nvCxnSpPr>
        <p:spPr>
          <a:xfrm flipV="1">
            <a:off x="8584227" y="1428060"/>
            <a:ext cx="1524973" cy="108133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323E11F-1186-7F4E-BB8D-81C3C17A85ED}"/>
              </a:ext>
            </a:extLst>
          </p:cNvPr>
          <p:cNvCxnSpPr>
            <a:cxnSpLocks/>
          </p:cNvCxnSpPr>
          <p:nvPr/>
        </p:nvCxnSpPr>
        <p:spPr>
          <a:xfrm flipH="1">
            <a:off x="8363128" y="1195956"/>
            <a:ext cx="1580972" cy="108287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42205A54-6D07-EF4F-A60D-91ED63937645}"/>
              </a:ext>
            </a:extLst>
          </p:cNvPr>
          <p:cNvCxnSpPr>
            <a:cxnSpLocks/>
          </p:cNvCxnSpPr>
          <p:nvPr/>
        </p:nvCxnSpPr>
        <p:spPr>
          <a:xfrm>
            <a:off x="7856076" y="3465855"/>
            <a:ext cx="0" cy="52496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64348EA9-38BF-464B-85EC-E75F4B9F398E}"/>
              </a:ext>
            </a:extLst>
          </p:cNvPr>
          <p:cNvCxnSpPr>
            <a:cxnSpLocks/>
          </p:cNvCxnSpPr>
          <p:nvPr/>
        </p:nvCxnSpPr>
        <p:spPr>
          <a:xfrm flipH="1" flipV="1">
            <a:off x="8084782" y="3475961"/>
            <a:ext cx="1" cy="46678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Elbow Connector 58">
            <a:extLst>
              <a:ext uri="{FF2B5EF4-FFF2-40B4-BE49-F238E27FC236}">
                <a16:creationId xmlns:a16="http://schemas.microsoft.com/office/drawing/2014/main" id="{F57EEA11-156D-7044-8E65-11115E82CC20}"/>
              </a:ext>
            </a:extLst>
          </p:cNvPr>
          <p:cNvCxnSpPr>
            <a:cxnSpLocks/>
          </p:cNvCxnSpPr>
          <p:nvPr/>
        </p:nvCxnSpPr>
        <p:spPr>
          <a:xfrm rot="10800000">
            <a:off x="1650290" y="4064917"/>
            <a:ext cx="1946055" cy="1237089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61561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D5305-D03E-724F-8E5C-EE9A5247D6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931" y="92542"/>
            <a:ext cx="5756983" cy="5461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Back-End Code Overview</a:t>
            </a:r>
          </a:p>
        </p:txBody>
      </p:sp>
      <p:pic>
        <p:nvPicPr>
          <p:cNvPr id="6" name="Content Placeholder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A20D4352-0ECC-7C4A-AD66-458B526CA8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7932" y="895350"/>
            <a:ext cx="2844800" cy="5067300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3A68F69-F731-EE4B-98D7-C45FFA8AD7CD}"/>
              </a:ext>
            </a:extLst>
          </p:cNvPr>
          <p:cNvSpPr txBox="1"/>
          <p:nvPr/>
        </p:nvSpPr>
        <p:spPr>
          <a:xfrm>
            <a:off x="2091847" y="710684"/>
            <a:ext cx="1095853" cy="36933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1. Flask</a:t>
            </a:r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3F0CB6A4-4751-A844-ACAE-27B425A077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9350" y="848708"/>
            <a:ext cx="6807200" cy="15748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59D7C1E-EE57-AE4B-B38E-6787B8734CCB}"/>
              </a:ext>
            </a:extLst>
          </p:cNvPr>
          <p:cNvSpPr txBox="1"/>
          <p:nvPr/>
        </p:nvSpPr>
        <p:spPr>
          <a:xfrm>
            <a:off x="9131300" y="710684"/>
            <a:ext cx="2146300" cy="36933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2. DB &amp; Calculation*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A23507C-2454-AA49-B70F-EF7A0C8AE85C}"/>
              </a:ext>
            </a:extLst>
          </p:cNvPr>
          <p:cNvSpPr txBox="1"/>
          <p:nvPr/>
        </p:nvSpPr>
        <p:spPr>
          <a:xfrm>
            <a:off x="8442542" y="49611"/>
            <a:ext cx="3657600" cy="27934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*We’re not going to show you our whole calculation </a:t>
            </a:r>
            <a:r>
              <a:rPr lang="en-US" sz="1200" dirty="0">
                <a:sym typeface="Wingdings" pitchFamily="2" charset="2"/>
              </a:rPr>
              <a:t>; )</a:t>
            </a:r>
            <a:endParaRPr lang="en-US" sz="1200" dirty="0"/>
          </a:p>
        </p:txBody>
      </p:sp>
      <p:pic>
        <p:nvPicPr>
          <p:cNvPr id="15" name="Picture 14" descr="A screenshot of a cell phone&#10;&#10;Description automatically generated">
            <a:extLst>
              <a:ext uri="{FF2B5EF4-FFF2-40B4-BE49-F238E27FC236}">
                <a16:creationId xmlns:a16="http://schemas.microsoft.com/office/drawing/2014/main" id="{B19402A1-3B17-1F4E-A61F-355A5CB79C6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558" t="4356" r="13286"/>
          <a:stretch/>
        </p:blipFill>
        <p:spPr>
          <a:xfrm>
            <a:off x="4353228" y="4484318"/>
            <a:ext cx="6515100" cy="2259097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pic>
        <p:nvPicPr>
          <p:cNvPr id="20" name="Picture 19" descr="A picture containing drawing&#10;&#10;Description automatically generated">
            <a:extLst>
              <a:ext uri="{FF2B5EF4-FFF2-40B4-BE49-F238E27FC236}">
                <a16:creationId xmlns:a16="http://schemas.microsoft.com/office/drawing/2014/main" id="{77944555-AB5B-3F4F-B177-F8820F5926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89350" y="2514370"/>
            <a:ext cx="3768476" cy="1829260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4B25F94D-6B5A-F846-8823-E3F598A976F1}"/>
              </a:ext>
            </a:extLst>
          </p:cNvPr>
          <p:cNvSpPr txBox="1"/>
          <p:nvPr/>
        </p:nvSpPr>
        <p:spPr>
          <a:xfrm>
            <a:off x="7679740" y="3084581"/>
            <a:ext cx="2816810" cy="36933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3. Historical Data Preview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3911C43-DFFC-3E40-A384-5FFD3723C27D}"/>
              </a:ext>
            </a:extLst>
          </p:cNvPr>
          <p:cNvSpPr txBox="1"/>
          <p:nvPr/>
        </p:nvSpPr>
        <p:spPr>
          <a:xfrm>
            <a:off x="9036136" y="5245001"/>
            <a:ext cx="3064006" cy="36933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4. Logistic Regression Model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71AABED-49C0-9D49-9AE8-155561A2A4C1}"/>
              </a:ext>
            </a:extLst>
          </p:cNvPr>
          <p:cNvSpPr/>
          <p:nvPr/>
        </p:nvSpPr>
        <p:spPr>
          <a:xfrm>
            <a:off x="103632" y="6219358"/>
            <a:ext cx="1394257" cy="37394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JEFF</a:t>
            </a:r>
          </a:p>
        </p:txBody>
      </p:sp>
    </p:spTree>
    <p:extLst>
      <p:ext uri="{BB962C8B-B14F-4D97-AF65-F5344CB8AC3E}">
        <p14:creationId xmlns:p14="http://schemas.microsoft.com/office/powerpoint/2010/main" val="27836030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40271706-4094-0C4C-9823-8734C61B6F9C}"/>
              </a:ext>
            </a:extLst>
          </p:cNvPr>
          <p:cNvSpPr txBox="1">
            <a:spLocks/>
          </p:cNvSpPr>
          <p:nvPr/>
        </p:nvSpPr>
        <p:spPr>
          <a:xfrm>
            <a:off x="217931" y="92542"/>
            <a:ext cx="5756983" cy="5461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Front-End Code Overview</a:t>
            </a:r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FA26E1BF-3834-0044-8C7C-E3DAD282F1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6767" y="638642"/>
            <a:ext cx="6016855" cy="3040432"/>
          </a:xfrm>
          <a:prstGeom prst="rect">
            <a:avLst/>
          </a:prstGeom>
          <a:ln w="19050">
            <a:solidFill>
              <a:schemeClr val="accent3"/>
            </a:solidFill>
          </a:ln>
        </p:spPr>
      </p:pic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4092DF8B-6A96-8743-AA6F-D8537DEED0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6767" y="3917080"/>
            <a:ext cx="2425700" cy="2311400"/>
          </a:xfrm>
          <a:prstGeom prst="rect">
            <a:avLst/>
          </a:prstGeom>
          <a:ln w="19050">
            <a:solidFill>
              <a:schemeClr val="accent3"/>
            </a:solidFill>
          </a:ln>
        </p:spPr>
      </p:pic>
      <p:pic>
        <p:nvPicPr>
          <p:cNvPr id="15" name="Picture 14" descr="A screenshot of a cell phone&#10;&#10;Description automatically generated">
            <a:extLst>
              <a:ext uri="{FF2B5EF4-FFF2-40B4-BE49-F238E27FC236}">
                <a16:creationId xmlns:a16="http://schemas.microsoft.com/office/drawing/2014/main" id="{74FA5AD1-9A9C-5449-B6A2-B5DD62C250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06128" y="4162544"/>
            <a:ext cx="2578100" cy="1816100"/>
          </a:xfrm>
          <a:prstGeom prst="rect">
            <a:avLst/>
          </a:prstGeom>
          <a:ln w="19050">
            <a:solidFill>
              <a:schemeClr val="accent3"/>
            </a:solidFill>
          </a:ln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F0338DE-0F3B-A24B-A7D6-A38E6A99F055}"/>
              </a:ext>
            </a:extLst>
          </p:cNvPr>
          <p:cNvCxnSpPr>
            <a:cxnSpLocks/>
          </p:cNvCxnSpPr>
          <p:nvPr/>
        </p:nvCxnSpPr>
        <p:spPr>
          <a:xfrm flipH="1">
            <a:off x="7118631" y="3560213"/>
            <a:ext cx="672553" cy="66496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82B8CAA-C2AD-F84C-AF5C-B27959B0CDDD}"/>
              </a:ext>
            </a:extLst>
          </p:cNvPr>
          <p:cNvCxnSpPr>
            <a:cxnSpLocks/>
          </p:cNvCxnSpPr>
          <p:nvPr/>
        </p:nvCxnSpPr>
        <p:spPr>
          <a:xfrm>
            <a:off x="8417491" y="5060516"/>
            <a:ext cx="88842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 descr="A screenshot of a cell phone&#10;&#10;Description automatically generated">
            <a:extLst>
              <a:ext uri="{FF2B5EF4-FFF2-40B4-BE49-F238E27FC236}">
                <a16:creationId xmlns:a16="http://schemas.microsoft.com/office/drawing/2014/main" id="{75AB15EC-13D4-E84A-A999-EB7A891730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23" y="876661"/>
            <a:ext cx="2794000" cy="2044700"/>
          </a:xfrm>
          <a:prstGeom prst="rect">
            <a:avLst/>
          </a:prstGeom>
        </p:spPr>
      </p:pic>
      <p:pic>
        <p:nvPicPr>
          <p:cNvPr id="34" name="Picture 33" descr="A screenshot of a cell phone&#10;&#10;Description automatically generated">
            <a:extLst>
              <a:ext uri="{FF2B5EF4-FFF2-40B4-BE49-F238E27FC236}">
                <a16:creationId xmlns:a16="http://schemas.microsoft.com/office/drawing/2014/main" id="{C78D7464-9122-224C-ACF7-8DAC00EE96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6015" y="3087526"/>
            <a:ext cx="5360418" cy="1813589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B0294A4B-E9AE-8649-8A3A-E693CF46391D}"/>
              </a:ext>
            </a:extLst>
          </p:cNvPr>
          <p:cNvSpPr/>
          <p:nvPr/>
        </p:nvSpPr>
        <p:spPr>
          <a:xfrm>
            <a:off x="103632" y="6219358"/>
            <a:ext cx="1394257" cy="37394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NADA</a:t>
            </a:r>
          </a:p>
        </p:txBody>
      </p:sp>
    </p:spTree>
    <p:extLst>
      <p:ext uri="{BB962C8B-B14F-4D97-AF65-F5344CB8AC3E}">
        <p14:creationId xmlns:p14="http://schemas.microsoft.com/office/powerpoint/2010/main" val="2644992070"/>
      </p:ext>
    </p:extLst>
  </p:cSld>
  <p:clrMapOvr>
    <a:masterClrMapping/>
  </p:clrMapOvr>
</p:sld>
</file>

<file path=ppt/theme/theme1.xml><?xml version="1.0" encoding="utf-8"?>
<a:theme xmlns:a="http://schemas.openxmlformats.org/drawingml/2006/main" name="Frame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39D77354-939E-4A26-AE51-B3F9618B14B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{D87856B0-5A5B-FC4C-9ED9-CD67BFC0B83C}tf10001124</Template>
  <TotalTime>2405</TotalTime>
  <Words>361</Words>
  <Application>Microsoft Macintosh PowerPoint</Application>
  <PresentationFormat>Widescreen</PresentationFormat>
  <Paragraphs>44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Corbel</vt:lpstr>
      <vt:lpstr>Wingdings 2</vt:lpstr>
      <vt:lpstr>Frame</vt:lpstr>
      <vt:lpstr>Home/Slice</vt:lpstr>
      <vt:lpstr>PowerPoint Presentation</vt:lpstr>
      <vt:lpstr>Background</vt:lpstr>
      <vt:lpstr>Tools</vt:lpstr>
      <vt:lpstr>Data Flow</vt:lpstr>
      <vt:lpstr>Back-End Code Overview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Home/Slice</dc:title>
  <dc:creator>Dan Bishop</dc:creator>
  <cp:lastModifiedBy>Dan Bishop</cp:lastModifiedBy>
  <cp:revision>28</cp:revision>
  <dcterms:created xsi:type="dcterms:W3CDTF">2020-04-15T00:46:56Z</dcterms:created>
  <dcterms:modified xsi:type="dcterms:W3CDTF">2020-06-25T00:33:53Z</dcterms:modified>
</cp:coreProperties>
</file>